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0" r:id="rId3"/>
    <p:sldId id="257" r:id="rId4"/>
    <p:sldId id="258" r:id="rId5"/>
    <p:sldId id="259"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8"/>
    <p:restoredTop sz="77283"/>
  </p:normalViewPr>
  <p:slideViewPr>
    <p:cSldViewPr snapToGrid="0">
      <p:cViewPr varScale="1">
        <p:scale>
          <a:sx n="118" d="100"/>
          <a:sy n="118" d="100"/>
        </p:scale>
        <p:origin x="1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787E5-EF15-DD4C-ACD7-91829CFE1F35}" type="datetimeFigureOut">
              <a:rPr lang="en-GB" smtClean="0"/>
              <a:t>10/02/2025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2FF33-42AD-1348-8F14-CF69F350D935}" type="slidenum">
              <a:rPr lang="en-GB" smtClean="0"/>
              <a:t>‹#›</a:t>
            </a:fld>
            <a:endParaRPr lang="en-GB"/>
          </a:p>
        </p:txBody>
      </p:sp>
    </p:spTree>
    <p:extLst>
      <p:ext uri="{BB962C8B-B14F-4D97-AF65-F5344CB8AC3E}">
        <p14:creationId xmlns:p14="http://schemas.microsoft.com/office/powerpoint/2010/main" val="94678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800" dirty="0"/>
              <a:t>Welcome</a:t>
            </a:r>
          </a:p>
          <a:p>
            <a:endParaRPr lang="en-GB" sz="1800" dirty="0"/>
          </a:p>
          <a:p>
            <a:r>
              <a:rPr lang="en-GB" sz="1800" dirty="0"/>
              <a:t>When not talking mute please</a:t>
            </a:r>
          </a:p>
          <a:p>
            <a:endParaRPr lang="en-GB" dirty="0"/>
          </a:p>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1</a:t>
            </a:fld>
            <a:endParaRPr lang="en-GB"/>
          </a:p>
        </p:txBody>
      </p:sp>
    </p:spTree>
    <p:extLst>
      <p:ext uri="{BB962C8B-B14F-4D97-AF65-F5344CB8AC3E}">
        <p14:creationId xmlns:p14="http://schemas.microsoft.com/office/powerpoint/2010/main" val="332498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The difference can be </a:t>
            </a:r>
            <a:r>
              <a:rPr lang="en-GB" dirty="0" err="1"/>
              <a:t>seeked</a:t>
            </a:r>
            <a:r>
              <a:rPr lang="en-GB" dirty="0"/>
              <a:t> by the </a:t>
            </a:r>
            <a:r>
              <a:rPr lang="en-GB" dirty="0" err="1"/>
              <a:t>compensationsystem</a:t>
            </a:r>
            <a:r>
              <a:rPr lang="en-GB" dirty="0"/>
              <a:t> </a:t>
            </a:r>
            <a:r>
              <a:rPr lang="en-GB" dirty="0" err="1"/>
              <a:t>wher</a:t>
            </a:r>
            <a:r>
              <a:rPr lang="en-GB" dirty="0"/>
              <a:t> US salespeople get more commission on crating new business/new </a:t>
            </a:r>
            <a:r>
              <a:rPr lang="en-GB" dirty="0" err="1"/>
              <a:t>clents</a:t>
            </a:r>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12</a:t>
            </a:fld>
            <a:endParaRPr lang="en-GB"/>
          </a:p>
        </p:txBody>
      </p:sp>
    </p:spTree>
    <p:extLst>
      <p:ext uri="{BB962C8B-B14F-4D97-AF65-F5344CB8AC3E}">
        <p14:creationId xmlns:p14="http://schemas.microsoft.com/office/powerpoint/2010/main" val="84823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13</a:t>
            </a:fld>
            <a:endParaRPr lang="en-GB"/>
          </a:p>
        </p:txBody>
      </p:sp>
    </p:spTree>
    <p:extLst>
      <p:ext uri="{BB962C8B-B14F-4D97-AF65-F5344CB8AC3E}">
        <p14:creationId xmlns:p14="http://schemas.microsoft.com/office/powerpoint/2010/main" val="239739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People that desire a higher income or are comfortable selling have a higher Motivation and Goal level stands out in Sweden where the effect size of this difference is the highest.</a:t>
            </a:r>
          </a:p>
        </p:txBody>
      </p:sp>
      <p:sp>
        <p:nvSpPr>
          <p:cNvPr id="4" name="Platshållare för bildnummer 3"/>
          <p:cNvSpPr>
            <a:spLocks noGrp="1"/>
          </p:cNvSpPr>
          <p:nvPr>
            <p:ph type="sldNum" sz="quarter" idx="5"/>
          </p:nvPr>
        </p:nvSpPr>
        <p:spPr/>
        <p:txBody>
          <a:bodyPr/>
          <a:lstStyle/>
          <a:p>
            <a:fld id="{26B2FF33-42AD-1348-8F14-CF69F350D935}" type="slidenum">
              <a:rPr lang="en-GB" smtClean="0"/>
              <a:t>14</a:t>
            </a:fld>
            <a:endParaRPr lang="en-GB"/>
          </a:p>
        </p:txBody>
      </p:sp>
    </p:spTree>
    <p:extLst>
      <p:ext uri="{BB962C8B-B14F-4D97-AF65-F5344CB8AC3E}">
        <p14:creationId xmlns:p14="http://schemas.microsoft.com/office/powerpoint/2010/main" val="61994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If NO Concerns with selling  - Higher Motivation</a:t>
            </a:r>
          </a:p>
          <a:p>
            <a:endParaRPr lang="en-GB" dirty="0"/>
          </a:p>
          <a:p>
            <a:r>
              <a:rPr lang="en-GB" dirty="0"/>
              <a:t>If NO </a:t>
            </a:r>
            <a:r>
              <a:rPr lang="en-GB" dirty="0" err="1"/>
              <a:t>Concernas</a:t>
            </a:r>
            <a:r>
              <a:rPr lang="en-GB" dirty="0"/>
              <a:t> about Selling Higher Goal Level</a:t>
            </a:r>
          </a:p>
          <a:p>
            <a:endParaRPr lang="en-GB" dirty="0"/>
          </a:p>
          <a:p>
            <a:r>
              <a:rPr lang="en-GB" dirty="0"/>
              <a:t>Interesting is that USA are so much higher than us in Europe </a:t>
            </a:r>
          </a:p>
          <a:p>
            <a:endParaRPr lang="en-GB" dirty="0"/>
          </a:p>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16</a:t>
            </a:fld>
            <a:endParaRPr lang="en-GB"/>
          </a:p>
        </p:txBody>
      </p:sp>
    </p:spTree>
    <p:extLst>
      <p:ext uri="{BB962C8B-B14F-4D97-AF65-F5344CB8AC3E}">
        <p14:creationId xmlns:p14="http://schemas.microsoft.com/office/powerpoint/2010/main" val="88525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What they are more competent doing</a:t>
            </a:r>
          </a:p>
          <a:p>
            <a:endParaRPr lang="en-GB" dirty="0"/>
          </a:p>
          <a:p>
            <a:r>
              <a:rPr lang="en-GB" dirty="0"/>
              <a:t>In USA more salespeople are focused on generating new business</a:t>
            </a:r>
          </a:p>
        </p:txBody>
      </p:sp>
      <p:sp>
        <p:nvSpPr>
          <p:cNvPr id="4" name="Platshållare för bildnummer 3"/>
          <p:cNvSpPr>
            <a:spLocks noGrp="1"/>
          </p:cNvSpPr>
          <p:nvPr>
            <p:ph type="sldNum" sz="quarter" idx="5"/>
          </p:nvPr>
        </p:nvSpPr>
        <p:spPr/>
        <p:txBody>
          <a:bodyPr/>
          <a:lstStyle/>
          <a:p>
            <a:fld id="{26B2FF33-42AD-1348-8F14-CF69F350D935}" type="slidenum">
              <a:rPr lang="en-GB" smtClean="0"/>
              <a:t>17</a:t>
            </a:fld>
            <a:endParaRPr lang="en-GB"/>
          </a:p>
        </p:txBody>
      </p:sp>
    </p:spTree>
    <p:extLst>
      <p:ext uri="{BB962C8B-B14F-4D97-AF65-F5344CB8AC3E}">
        <p14:creationId xmlns:p14="http://schemas.microsoft.com/office/powerpoint/2010/main" val="389921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Salespeople generating new business have lower brake and higher Motivation and Goal Level than salespeople with a focus supporting established Business.</a:t>
            </a:r>
          </a:p>
          <a:p>
            <a:endParaRPr lang="en-GB" dirty="0"/>
          </a:p>
          <a:p>
            <a:r>
              <a:rPr lang="en-GB" dirty="0"/>
              <a:t>Old thinking about Hunters and Gathers that is behind it ?????????? The way you think alters what you do and what you do alters what you feel. Please read SCR and </a:t>
            </a:r>
            <a:r>
              <a:rPr lang="en-GB" dirty="0" err="1"/>
              <a:t>Hunters&amp;Gathers</a:t>
            </a:r>
            <a:r>
              <a:rPr lang="en-GB" dirty="0"/>
              <a:t> in the accreditation login</a:t>
            </a:r>
          </a:p>
        </p:txBody>
      </p:sp>
      <p:sp>
        <p:nvSpPr>
          <p:cNvPr id="4" name="Platshållare för bildnummer 3"/>
          <p:cNvSpPr>
            <a:spLocks noGrp="1"/>
          </p:cNvSpPr>
          <p:nvPr>
            <p:ph type="sldNum" sz="quarter" idx="5"/>
          </p:nvPr>
        </p:nvSpPr>
        <p:spPr/>
        <p:txBody>
          <a:bodyPr/>
          <a:lstStyle/>
          <a:p>
            <a:fld id="{26B2FF33-42AD-1348-8F14-CF69F350D935}" type="slidenum">
              <a:rPr lang="en-GB" smtClean="0"/>
              <a:t>18</a:t>
            </a:fld>
            <a:endParaRPr lang="en-GB"/>
          </a:p>
        </p:txBody>
      </p:sp>
    </p:spTree>
    <p:extLst>
      <p:ext uri="{BB962C8B-B14F-4D97-AF65-F5344CB8AC3E}">
        <p14:creationId xmlns:p14="http://schemas.microsoft.com/office/powerpoint/2010/main" val="103153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It is in the Job as a salesperson to initiate contact with prospects and customers. Still there are salespeople who are not comfortable with this. That is why it is so important to find out how many is there in your country, your industry and in your company.  When we have more data from each country we maybe can  and of course if you have the </a:t>
            </a:r>
            <a:r>
              <a:rPr lang="en-GB" dirty="0" err="1"/>
              <a:t>testresult</a:t>
            </a:r>
            <a:r>
              <a:rPr lang="en-GB" dirty="0"/>
              <a:t> from a single company we/you can find them.</a:t>
            </a:r>
          </a:p>
        </p:txBody>
      </p:sp>
      <p:sp>
        <p:nvSpPr>
          <p:cNvPr id="4" name="Platshållare för bildnummer 3"/>
          <p:cNvSpPr>
            <a:spLocks noGrp="1"/>
          </p:cNvSpPr>
          <p:nvPr>
            <p:ph type="sldNum" sz="quarter" idx="5"/>
          </p:nvPr>
        </p:nvSpPr>
        <p:spPr/>
        <p:txBody>
          <a:bodyPr/>
          <a:lstStyle/>
          <a:p>
            <a:fld id="{26B2FF33-42AD-1348-8F14-CF69F350D935}" type="slidenum">
              <a:rPr lang="en-GB" smtClean="0"/>
              <a:t>19</a:t>
            </a:fld>
            <a:endParaRPr lang="en-GB"/>
          </a:p>
        </p:txBody>
      </p:sp>
    </p:spTree>
    <p:extLst>
      <p:ext uri="{BB962C8B-B14F-4D97-AF65-F5344CB8AC3E}">
        <p14:creationId xmlns:p14="http://schemas.microsoft.com/office/powerpoint/2010/main" val="336194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Is there a difference between salespeople generating new business (Hunters) and those who is supporting established business (Farmers)</a:t>
            </a:r>
          </a:p>
        </p:txBody>
      </p:sp>
      <p:sp>
        <p:nvSpPr>
          <p:cNvPr id="4" name="Platshållare för bildnummer 3"/>
          <p:cNvSpPr>
            <a:spLocks noGrp="1"/>
          </p:cNvSpPr>
          <p:nvPr>
            <p:ph type="sldNum" sz="quarter" idx="5"/>
          </p:nvPr>
        </p:nvSpPr>
        <p:spPr/>
        <p:txBody>
          <a:bodyPr/>
          <a:lstStyle/>
          <a:p>
            <a:fld id="{26B2FF33-42AD-1348-8F14-CF69F350D935}" type="slidenum">
              <a:rPr lang="en-GB" smtClean="0"/>
              <a:t>20</a:t>
            </a:fld>
            <a:endParaRPr lang="en-GB"/>
          </a:p>
        </p:txBody>
      </p:sp>
    </p:spTree>
    <p:extLst>
      <p:ext uri="{BB962C8B-B14F-4D97-AF65-F5344CB8AC3E}">
        <p14:creationId xmlns:p14="http://schemas.microsoft.com/office/powerpoint/2010/main" val="247320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22</a:t>
            </a:fld>
            <a:endParaRPr lang="en-GB"/>
          </a:p>
        </p:txBody>
      </p:sp>
    </p:spTree>
    <p:extLst>
      <p:ext uri="{BB962C8B-B14F-4D97-AF65-F5344CB8AC3E}">
        <p14:creationId xmlns:p14="http://schemas.microsoft.com/office/powerpoint/2010/main" val="5355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2</a:t>
            </a:fld>
            <a:endParaRPr lang="en-GB"/>
          </a:p>
        </p:txBody>
      </p:sp>
    </p:spTree>
    <p:extLst>
      <p:ext uri="{BB962C8B-B14F-4D97-AF65-F5344CB8AC3E}">
        <p14:creationId xmlns:p14="http://schemas.microsoft.com/office/powerpoint/2010/main" val="260564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After covid it was a slightly increase in SCR in Sweden and in Finland the opposite</a:t>
            </a:r>
          </a:p>
          <a:p>
            <a:endParaRPr lang="en-GB" dirty="0"/>
          </a:p>
          <a:p>
            <a:r>
              <a:rPr lang="en-GB" dirty="0"/>
              <a:t>Interesting online discomfort actually went lower with 5 point. After Covid we are more comfortable using online media</a:t>
            </a:r>
          </a:p>
        </p:txBody>
      </p:sp>
      <p:sp>
        <p:nvSpPr>
          <p:cNvPr id="4" name="Platshållare för bildnummer 3"/>
          <p:cNvSpPr>
            <a:spLocks noGrp="1"/>
          </p:cNvSpPr>
          <p:nvPr>
            <p:ph type="sldNum" sz="quarter" idx="5"/>
          </p:nvPr>
        </p:nvSpPr>
        <p:spPr/>
        <p:txBody>
          <a:bodyPr/>
          <a:lstStyle/>
          <a:p>
            <a:fld id="{26B2FF33-42AD-1348-8F14-CF69F350D935}" type="slidenum">
              <a:rPr lang="en-GB" smtClean="0"/>
              <a:t>4</a:t>
            </a:fld>
            <a:endParaRPr lang="en-GB"/>
          </a:p>
        </p:txBody>
      </p:sp>
    </p:spTree>
    <p:extLst>
      <p:ext uri="{BB962C8B-B14F-4D97-AF65-F5344CB8AC3E}">
        <p14:creationId xmlns:p14="http://schemas.microsoft.com/office/powerpoint/2010/main" val="214765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Slightly lower SCR for Sweden with some exceptions</a:t>
            </a:r>
          </a:p>
          <a:p>
            <a:r>
              <a:rPr lang="en-GB" dirty="0"/>
              <a:t>Hyper Pro</a:t>
            </a:r>
          </a:p>
          <a:p>
            <a:r>
              <a:rPr lang="en-GB" dirty="0"/>
              <a:t>Role Rejection</a:t>
            </a:r>
          </a:p>
          <a:p>
            <a:r>
              <a:rPr lang="en-GB" dirty="0"/>
              <a:t>Telephobia</a:t>
            </a:r>
          </a:p>
          <a:p>
            <a:endParaRPr lang="en-GB" dirty="0"/>
          </a:p>
          <a:p>
            <a:r>
              <a:rPr lang="en-GB" dirty="0"/>
              <a:t>Sweden are 4 points higher than Finland and Spain on these three</a:t>
            </a:r>
          </a:p>
        </p:txBody>
      </p:sp>
      <p:sp>
        <p:nvSpPr>
          <p:cNvPr id="4" name="Platshållare för bildnummer 3"/>
          <p:cNvSpPr>
            <a:spLocks noGrp="1"/>
          </p:cNvSpPr>
          <p:nvPr>
            <p:ph type="sldNum" sz="quarter" idx="5"/>
          </p:nvPr>
        </p:nvSpPr>
        <p:spPr/>
        <p:txBody>
          <a:bodyPr/>
          <a:lstStyle/>
          <a:p>
            <a:fld id="{26B2FF33-42AD-1348-8F14-CF69F350D935}" type="slidenum">
              <a:rPr lang="en-GB" smtClean="0"/>
              <a:t>6</a:t>
            </a:fld>
            <a:endParaRPr lang="en-GB"/>
          </a:p>
        </p:txBody>
      </p:sp>
    </p:spTree>
    <p:extLst>
      <p:ext uri="{BB962C8B-B14F-4D97-AF65-F5344CB8AC3E}">
        <p14:creationId xmlns:p14="http://schemas.microsoft.com/office/powerpoint/2010/main" val="344900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Yeilder</a:t>
            </a:r>
            <a:r>
              <a:rPr lang="en-GB" dirty="0"/>
              <a:t> the most common means lack of assertiveness is common.</a:t>
            </a:r>
          </a:p>
        </p:txBody>
      </p:sp>
      <p:sp>
        <p:nvSpPr>
          <p:cNvPr id="4" name="Platshållare för bildnummer 3"/>
          <p:cNvSpPr>
            <a:spLocks noGrp="1"/>
          </p:cNvSpPr>
          <p:nvPr>
            <p:ph type="sldNum" sz="quarter" idx="5"/>
          </p:nvPr>
        </p:nvSpPr>
        <p:spPr/>
        <p:txBody>
          <a:bodyPr/>
          <a:lstStyle/>
          <a:p>
            <a:fld id="{26B2FF33-42AD-1348-8F14-CF69F350D935}" type="slidenum">
              <a:rPr lang="en-GB" smtClean="0"/>
              <a:t>7</a:t>
            </a:fld>
            <a:endParaRPr lang="en-GB"/>
          </a:p>
        </p:txBody>
      </p:sp>
    </p:spTree>
    <p:extLst>
      <p:ext uri="{BB962C8B-B14F-4D97-AF65-F5344CB8AC3E}">
        <p14:creationId xmlns:p14="http://schemas.microsoft.com/office/powerpoint/2010/main" val="170607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In Finland highest on Oppositional of the three countries also a very strong connection to Principle Based Exoneration</a:t>
            </a:r>
          </a:p>
        </p:txBody>
      </p:sp>
      <p:sp>
        <p:nvSpPr>
          <p:cNvPr id="4" name="Platshållare för bildnummer 3"/>
          <p:cNvSpPr>
            <a:spLocks noGrp="1"/>
          </p:cNvSpPr>
          <p:nvPr>
            <p:ph type="sldNum" sz="quarter" idx="5"/>
          </p:nvPr>
        </p:nvSpPr>
        <p:spPr/>
        <p:txBody>
          <a:bodyPr/>
          <a:lstStyle/>
          <a:p>
            <a:fld id="{26B2FF33-42AD-1348-8F14-CF69F350D935}" type="slidenum">
              <a:rPr lang="en-GB" smtClean="0"/>
              <a:t>8</a:t>
            </a:fld>
            <a:endParaRPr lang="en-GB"/>
          </a:p>
        </p:txBody>
      </p:sp>
    </p:spTree>
    <p:extLst>
      <p:ext uri="{BB962C8B-B14F-4D97-AF65-F5344CB8AC3E}">
        <p14:creationId xmlns:p14="http://schemas.microsoft.com/office/powerpoint/2010/main" val="206825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No big differences between gender also a little bit unsecure due to low numbers</a:t>
            </a:r>
          </a:p>
        </p:txBody>
      </p:sp>
      <p:sp>
        <p:nvSpPr>
          <p:cNvPr id="4" name="Platshållare för bildnummer 3"/>
          <p:cNvSpPr>
            <a:spLocks noGrp="1"/>
          </p:cNvSpPr>
          <p:nvPr>
            <p:ph type="sldNum" sz="quarter" idx="5"/>
          </p:nvPr>
        </p:nvSpPr>
        <p:spPr/>
        <p:txBody>
          <a:bodyPr/>
          <a:lstStyle/>
          <a:p>
            <a:fld id="{26B2FF33-42AD-1348-8F14-CF69F350D935}" type="slidenum">
              <a:rPr lang="en-GB" smtClean="0"/>
              <a:t>9</a:t>
            </a:fld>
            <a:endParaRPr lang="en-GB"/>
          </a:p>
        </p:txBody>
      </p:sp>
    </p:spTree>
    <p:extLst>
      <p:ext uri="{BB962C8B-B14F-4D97-AF65-F5344CB8AC3E}">
        <p14:creationId xmlns:p14="http://schemas.microsoft.com/office/powerpoint/2010/main" val="281290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There seems to be a slight difference in Sweden between men and women and still not so much we can draw conclusion on individual level.</a:t>
            </a:r>
          </a:p>
        </p:txBody>
      </p:sp>
      <p:sp>
        <p:nvSpPr>
          <p:cNvPr id="4" name="Platshållare för bildnummer 3"/>
          <p:cNvSpPr>
            <a:spLocks noGrp="1"/>
          </p:cNvSpPr>
          <p:nvPr>
            <p:ph type="sldNum" sz="quarter" idx="5"/>
          </p:nvPr>
        </p:nvSpPr>
        <p:spPr/>
        <p:txBody>
          <a:bodyPr/>
          <a:lstStyle/>
          <a:p>
            <a:fld id="{26B2FF33-42AD-1348-8F14-CF69F350D935}" type="slidenum">
              <a:rPr lang="en-GB" smtClean="0"/>
              <a:t>10</a:t>
            </a:fld>
            <a:endParaRPr lang="en-GB"/>
          </a:p>
        </p:txBody>
      </p:sp>
    </p:spTree>
    <p:extLst>
      <p:ext uri="{BB962C8B-B14F-4D97-AF65-F5344CB8AC3E}">
        <p14:creationId xmlns:p14="http://schemas.microsoft.com/office/powerpoint/2010/main" val="148605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6B2FF33-42AD-1348-8F14-CF69F350D935}" type="slidenum">
              <a:rPr lang="en-GB" smtClean="0"/>
              <a:t>11</a:t>
            </a:fld>
            <a:endParaRPr lang="en-GB"/>
          </a:p>
        </p:txBody>
      </p:sp>
    </p:spTree>
    <p:extLst>
      <p:ext uri="{BB962C8B-B14F-4D97-AF65-F5344CB8AC3E}">
        <p14:creationId xmlns:p14="http://schemas.microsoft.com/office/powerpoint/2010/main" val="220612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9DC9B-7F28-C9A6-6BD7-C31A83BF1FD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34D56DE0-55F6-11AC-93C6-3EC359183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8A66A6BD-BA3B-AC6F-550D-E82EF0606C70}"/>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4EE783BD-F6E7-B2DB-F9B2-49D1ECD4D8DF}"/>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6026656F-E887-313E-ECB5-5BCFE619E057}"/>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112096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6CEBD8-446B-B3C3-2C07-A5691A58961A}"/>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66DF738E-8819-2041-B654-54CCBA700E2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8879CE19-B659-3F80-D8C6-3C13FAA898DF}"/>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B0CB5210-B994-F8B8-7927-124A42D33CE6}"/>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769AD835-D3AF-F2C3-79CC-2D2B11718706}"/>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8848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017024D-988E-C3F7-FA7C-A6A3984EEB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F9AE3735-DA0A-5E91-13B5-8B3AA6C541C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D3740E6E-C739-1C77-5C06-EECA25ED2339}"/>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730B7BD8-13FF-0F96-770C-2A7D1FA37EE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220471D3-5E50-1492-BE52-D32302F82717}"/>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356954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BA71B-7D4F-9F6C-4FD2-072275122C43}"/>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9C1BE576-8C1C-A065-C31E-E2395FA825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F57025C0-9627-E086-E840-9161E2F83967}"/>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FF424B60-0719-BEBC-0EE8-CC2058EBA023}"/>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F69CCAED-A390-5AA8-6B29-9A799ABF723F}"/>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179259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573B4-1D6C-1938-12E2-86628240DF6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473BFA5F-9615-B027-3A93-F2CA186006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3006FF3-813E-AA74-236D-4DF76B6AB6A3}"/>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BBC01958-B628-EE17-3D88-9AE8ED52C79D}"/>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0B2DB5F6-8732-A918-6B45-C1E260C467CB}"/>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27123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7DF4D6-BAA6-4D38-CFB3-721CC2AAFAA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965D7AFB-7187-579F-E7C7-F3159582035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50E0F600-2241-33B2-7648-DD4CDD924C2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42E9AD68-A726-02AA-4A9B-FC983F997445}"/>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6" name="Platshållare för sidfot 5">
            <a:extLst>
              <a:ext uri="{FF2B5EF4-FFF2-40B4-BE49-F238E27FC236}">
                <a16:creationId xmlns:a16="http://schemas.microsoft.com/office/drawing/2014/main" id="{F7C6B26B-D5FC-0700-152B-A9B412FAD18F}"/>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6A8FC747-AAAF-F62B-5F55-85E8EBCF957A}"/>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34912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3F2EF-668D-518C-F67C-5D9403680C65}"/>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BCFF4D16-111A-594D-3D09-84498E322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D441BBE-24A3-A67F-E4D7-78D94B46200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a:extLst>
              <a:ext uri="{FF2B5EF4-FFF2-40B4-BE49-F238E27FC236}">
                <a16:creationId xmlns:a16="http://schemas.microsoft.com/office/drawing/2014/main" id="{A8A206EA-4080-46C9-CFCD-B7E7DB1D7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D90BB24-B963-BE1F-BFDE-B1582FD4065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a:extLst>
              <a:ext uri="{FF2B5EF4-FFF2-40B4-BE49-F238E27FC236}">
                <a16:creationId xmlns:a16="http://schemas.microsoft.com/office/drawing/2014/main" id="{D24637ED-D0B7-BAD2-05CA-AF1AC5897215}"/>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8" name="Platshållare för sidfot 7">
            <a:extLst>
              <a:ext uri="{FF2B5EF4-FFF2-40B4-BE49-F238E27FC236}">
                <a16:creationId xmlns:a16="http://schemas.microsoft.com/office/drawing/2014/main" id="{2BEC10DC-1AC2-C292-6C11-0643589486C7}"/>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46D7F11F-6967-ACD0-3F8D-B30F8ED0918F}"/>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18089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B318F-3437-30AE-DCE6-6A748865C9C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3146BB35-D401-F8F6-1EC1-30BAA1E64359}"/>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4" name="Platshållare för sidfot 3">
            <a:extLst>
              <a:ext uri="{FF2B5EF4-FFF2-40B4-BE49-F238E27FC236}">
                <a16:creationId xmlns:a16="http://schemas.microsoft.com/office/drawing/2014/main" id="{1A11D57D-779C-53F3-C917-75874EE74847}"/>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B6CACB12-4C3D-0F9A-9759-6CCD518CC272}"/>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78311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156296A-78FC-06B5-F60D-03BDDB7A83E8}"/>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3" name="Platshållare för sidfot 2">
            <a:extLst>
              <a:ext uri="{FF2B5EF4-FFF2-40B4-BE49-F238E27FC236}">
                <a16:creationId xmlns:a16="http://schemas.microsoft.com/office/drawing/2014/main" id="{59C14488-44AC-0CA0-8FB4-F4AD8F9D196E}"/>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9704EDB6-1735-3AC4-7A29-5CCF62D4C3E1}"/>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29091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392E1-9EC9-5F98-E3A8-F7D079F4B7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E7BFBC42-843A-7F4B-431C-705B97038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a:extLst>
              <a:ext uri="{FF2B5EF4-FFF2-40B4-BE49-F238E27FC236}">
                <a16:creationId xmlns:a16="http://schemas.microsoft.com/office/drawing/2014/main" id="{577356D1-4476-DFF8-8B48-1438C411F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CCB87E6-9B51-7980-5655-B4FECED45E20}"/>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6" name="Platshållare för sidfot 5">
            <a:extLst>
              <a:ext uri="{FF2B5EF4-FFF2-40B4-BE49-F238E27FC236}">
                <a16:creationId xmlns:a16="http://schemas.microsoft.com/office/drawing/2014/main" id="{25C27E2C-EA9F-EB80-A89F-63CC9D2E4688}"/>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4AE0DD59-7689-AAE0-9AFA-7BA203186448}"/>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12164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86B03-75AC-053A-8DB8-A7A39E53C8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B0607776-16F1-C3ED-94B1-427C8B8C3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689F5D89-AB32-4E14-80D0-9497DBF78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FCC9BEE-622F-0170-9F91-55FC01EA84A3}"/>
              </a:ext>
            </a:extLst>
          </p:cNvPr>
          <p:cNvSpPr>
            <a:spLocks noGrp="1"/>
          </p:cNvSpPr>
          <p:nvPr>
            <p:ph type="dt" sz="half" idx="10"/>
          </p:nvPr>
        </p:nvSpPr>
        <p:spPr/>
        <p:txBody>
          <a:bodyPr/>
          <a:lstStyle/>
          <a:p>
            <a:fld id="{BA2E5240-83CB-C44A-88AE-3B0B2A244211}" type="datetimeFigureOut">
              <a:rPr lang="en-GB" smtClean="0"/>
              <a:t>10/02/2025</a:t>
            </a:fld>
            <a:endParaRPr lang="en-GB"/>
          </a:p>
        </p:txBody>
      </p:sp>
      <p:sp>
        <p:nvSpPr>
          <p:cNvPr id="6" name="Platshållare för sidfot 5">
            <a:extLst>
              <a:ext uri="{FF2B5EF4-FFF2-40B4-BE49-F238E27FC236}">
                <a16:creationId xmlns:a16="http://schemas.microsoft.com/office/drawing/2014/main" id="{CC18281A-C146-5B17-6CC3-2FA7610A982B}"/>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E80493DE-5FDE-5992-D9E3-612C5AB8681C}"/>
              </a:ext>
            </a:extLst>
          </p:cNvPr>
          <p:cNvSpPr>
            <a:spLocks noGrp="1"/>
          </p:cNvSpPr>
          <p:nvPr>
            <p:ph type="sldNum" sz="quarter" idx="12"/>
          </p:nvPr>
        </p:nvSpPr>
        <p:spPr/>
        <p:txBody>
          <a:bodyPr/>
          <a:lstStyle/>
          <a:p>
            <a:fld id="{75CCA96A-7050-A84B-B7BE-3AE53AA2B4B9}" type="slidenum">
              <a:rPr lang="en-GB" smtClean="0"/>
              <a:t>‹#›</a:t>
            </a:fld>
            <a:endParaRPr lang="en-GB"/>
          </a:p>
        </p:txBody>
      </p:sp>
    </p:spTree>
    <p:extLst>
      <p:ext uri="{BB962C8B-B14F-4D97-AF65-F5344CB8AC3E}">
        <p14:creationId xmlns:p14="http://schemas.microsoft.com/office/powerpoint/2010/main" val="199070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46EE8F1-0AFF-2DBB-5728-CE1AE9B3E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81184678-F7DC-9C93-7E49-62F78D240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A0BE0911-D1AC-E84C-F4EC-21B8F5271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2E5240-83CB-C44A-88AE-3B0B2A244211}" type="datetimeFigureOut">
              <a:rPr lang="en-GB" smtClean="0"/>
              <a:t>10/02/2025</a:t>
            </a:fld>
            <a:endParaRPr lang="en-GB"/>
          </a:p>
        </p:txBody>
      </p:sp>
      <p:sp>
        <p:nvSpPr>
          <p:cNvPr id="5" name="Platshållare för sidfot 4">
            <a:extLst>
              <a:ext uri="{FF2B5EF4-FFF2-40B4-BE49-F238E27FC236}">
                <a16:creationId xmlns:a16="http://schemas.microsoft.com/office/drawing/2014/main" id="{6A5CB852-F8AD-F6ED-29FE-77D493969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Platshållare för bildnummer 5">
            <a:extLst>
              <a:ext uri="{FF2B5EF4-FFF2-40B4-BE49-F238E27FC236}">
                <a16:creationId xmlns:a16="http://schemas.microsoft.com/office/drawing/2014/main" id="{3D5AEB9C-0A0F-E04B-9B2E-D531F84CC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CCA96A-7050-A84B-B7BE-3AE53AA2B4B9}" type="slidenum">
              <a:rPr lang="en-GB" smtClean="0"/>
              <a:t>‹#›</a:t>
            </a:fld>
            <a:endParaRPr lang="en-GB"/>
          </a:p>
        </p:txBody>
      </p:sp>
    </p:spTree>
    <p:extLst>
      <p:ext uri="{BB962C8B-B14F-4D97-AF65-F5344CB8AC3E}">
        <p14:creationId xmlns:p14="http://schemas.microsoft.com/office/powerpoint/2010/main" val="284426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3D3AEB-8AA3-481D-9F6F-B80FE58DD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D9FE98-387B-4EC6-A44D-C6F92303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E8FAA7D-14A8-4BB4-A4BB-56C0F9EF4A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823E3105-8691-4371-B227-96277B5D0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F34E4B-2AA4-4EE3-8A7F-58BC93559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a:extLst>
                <a:ext uri="{FF2B5EF4-FFF2-40B4-BE49-F238E27FC236}">
                  <a16:creationId xmlns:a16="http://schemas.microsoft.com/office/drawing/2014/main" id="{C9F6BEE8-CCC6-4DAD-853E-1678C077F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29287-D0FA-426E-95F8-6F3E1D0E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06D6E2-A7C2-40FB-BF4C-BA884347C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0F39D3-E74B-436B-B68E-1DFB00A69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14925E00-1519-483D-BEDE-3DB840745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86A47AA-3999-4EE6-BC5C-502DAE57F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61D1278-3E86-430E-AC17-ECC407520B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A6D283-6CA9-43BF-B874-D4398E7BB2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25">
              <a:extLst>
                <a:ext uri="{FF2B5EF4-FFF2-40B4-BE49-F238E27FC236}">
                  <a16:creationId xmlns:a16="http://schemas.microsoft.com/office/drawing/2014/main" id="{6B0A4FFB-2DB0-4461-87AD-20DBE6BCE7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26">
              <a:extLst>
                <a:ext uri="{FF2B5EF4-FFF2-40B4-BE49-F238E27FC236}">
                  <a16:creationId xmlns:a16="http://schemas.microsoft.com/office/drawing/2014/main" id="{438731F8-C740-4802-8967-656BE04E9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5" name="Rectangle 28">
            <a:extLst>
              <a:ext uri="{FF2B5EF4-FFF2-40B4-BE49-F238E27FC236}">
                <a16:creationId xmlns:a16="http://schemas.microsoft.com/office/drawing/2014/main" id="{9359057F-3C8C-41E2-814F-AAA6BFEC0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0">
            <a:extLst>
              <a:ext uri="{FF2B5EF4-FFF2-40B4-BE49-F238E27FC236}">
                <a16:creationId xmlns:a16="http://schemas.microsoft.com/office/drawing/2014/main" id="{CA745027-6B11-4363-8A2E-CB8EB38EB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7" name="Straight Connector 31">
              <a:extLst>
                <a:ext uri="{FF2B5EF4-FFF2-40B4-BE49-F238E27FC236}">
                  <a16:creationId xmlns:a16="http://schemas.microsoft.com/office/drawing/2014/main" id="{BA55DA09-A260-44A9-B1D9-FAC678AD8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32">
              <a:extLst>
                <a:ext uri="{FF2B5EF4-FFF2-40B4-BE49-F238E27FC236}">
                  <a16:creationId xmlns:a16="http://schemas.microsoft.com/office/drawing/2014/main" id="{40D6225A-20C6-43EE-9E11-2D9FC11925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33">
              <a:extLst>
                <a:ext uri="{FF2B5EF4-FFF2-40B4-BE49-F238E27FC236}">
                  <a16:creationId xmlns:a16="http://schemas.microsoft.com/office/drawing/2014/main" id="{2F11E7EE-ABBB-40C5-AD9F-7228BA656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34">
              <a:extLst>
                <a:ext uri="{FF2B5EF4-FFF2-40B4-BE49-F238E27FC236}">
                  <a16:creationId xmlns:a16="http://schemas.microsoft.com/office/drawing/2014/main" id="{8AA5D5FF-9E03-4A84-8627-0E744F5FC5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4DC59639-93BC-E7B8-FD69-49160FF28CC4}"/>
              </a:ext>
            </a:extLst>
          </p:cNvPr>
          <p:cNvSpPr>
            <a:spLocks noGrp="1"/>
          </p:cNvSpPr>
          <p:nvPr>
            <p:ph type="ctrTitle"/>
          </p:nvPr>
        </p:nvSpPr>
        <p:spPr>
          <a:xfrm>
            <a:off x="630936" y="630934"/>
            <a:ext cx="5465064" cy="5503883"/>
          </a:xfrm>
          <a:noFill/>
        </p:spPr>
        <p:txBody>
          <a:bodyPr vert="horz" lIns="91440" tIns="45720" rIns="91440" bIns="45720" rtlCol="0" anchor="t">
            <a:normAutofit/>
          </a:bodyPr>
          <a:lstStyle/>
          <a:p>
            <a:pPr algn="l"/>
            <a:r>
              <a:rPr lang="en-US" sz="4800" i="1" kern="1200" dirty="0">
                <a:solidFill>
                  <a:schemeClr val="bg1"/>
                </a:solidFill>
                <a:effectLst/>
                <a:latin typeface="+mj-lt"/>
                <a:ea typeface="+mj-ea"/>
                <a:cs typeface="+mj-cs"/>
              </a:rPr>
              <a:t>A Study of Sales Impact Factors in</a:t>
            </a:r>
            <a:br>
              <a:rPr lang="en-US" sz="4800" kern="1200" dirty="0">
                <a:solidFill>
                  <a:schemeClr val="bg1"/>
                </a:solidFill>
                <a:effectLst/>
                <a:latin typeface="+mj-lt"/>
                <a:ea typeface="+mj-ea"/>
                <a:cs typeface="+mj-cs"/>
              </a:rPr>
            </a:br>
            <a:r>
              <a:rPr lang="en-US" sz="4800" i="1" kern="1200" dirty="0">
                <a:solidFill>
                  <a:schemeClr val="bg1"/>
                </a:solidFill>
                <a:effectLst/>
                <a:latin typeface="+mj-lt"/>
                <a:ea typeface="+mj-ea"/>
                <a:cs typeface="+mj-cs"/>
              </a:rPr>
              <a:t>Sweden, Finland and Spain 10</a:t>
            </a:r>
            <a:r>
              <a:rPr lang="en-US" sz="4800" i="1" kern="1200" baseline="30000" dirty="0">
                <a:solidFill>
                  <a:schemeClr val="bg1"/>
                </a:solidFill>
                <a:effectLst/>
                <a:latin typeface="+mj-lt"/>
                <a:ea typeface="+mj-ea"/>
                <a:cs typeface="+mj-cs"/>
              </a:rPr>
              <a:t>th</a:t>
            </a:r>
            <a:r>
              <a:rPr lang="en-US" sz="4800" i="1" kern="1200" dirty="0">
                <a:solidFill>
                  <a:schemeClr val="bg1"/>
                </a:solidFill>
                <a:effectLst/>
                <a:latin typeface="+mj-lt"/>
                <a:ea typeface="+mj-ea"/>
                <a:cs typeface="+mj-cs"/>
              </a:rPr>
              <a:t> of February at 15.00</a:t>
            </a:r>
            <a:br>
              <a:rPr lang="en-US" sz="4800" kern="1200" dirty="0">
                <a:solidFill>
                  <a:schemeClr val="bg1"/>
                </a:solidFill>
                <a:effectLst/>
                <a:latin typeface="+mj-lt"/>
                <a:ea typeface="+mj-ea"/>
                <a:cs typeface="+mj-cs"/>
              </a:rPr>
            </a:br>
            <a:endParaRPr lang="en-US" sz="4800" kern="1200" dirty="0">
              <a:solidFill>
                <a:schemeClr val="bg1"/>
              </a:solidFill>
              <a:latin typeface="+mj-lt"/>
              <a:ea typeface="+mj-ea"/>
              <a:cs typeface="+mj-cs"/>
            </a:endParaRPr>
          </a:p>
        </p:txBody>
      </p:sp>
      <p:pic>
        <p:nvPicPr>
          <p:cNvPr id="4" name="Bildobjekt 3">
            <a:extLst>
              <a:ext uri="{FF2B5EF4-FFF2-40B4-BE49-F238E27FC236}">
                <a16:creationId xmlns:a16="http://schemas.microsoft.com/office/drawing/2014/main" id="{27625E5C-0973-4FA0-1313-882F5A1D18D2}"/>
              </a:ext>
            </a:extLst>
          </p:cNvPr>
          <p:cNvPicPr>
            <a:picLocks noChangeAspect="1"/>
          </p:cNvPicPr>
          <p:nvPr/>
        </p:nvPicPr>
        <p:blipFill>
          <a:blip r:embed="rId3"/>
          <a:stretch>
            <a:fillRect/>
          </a:stretch>
        </p:blipFill>
        <p:spPr>
          <a:xfrm>
            <a:off x="418955" y="5909659"/>
            <a:ext cx="2111142" cy="635613"/>
          </a:xfrm>
          <a:prstGeom prst="rect">
            <a:avLst/>
          </a:prstGeom>
        </p:spPr>
      </p:pic>
      <p:grpSp>
        <p:nvGrpSpPr>
          <p:cNvPr id="37" name="Group 36">
            <a:extLst>
              <a:ext uri="{FF2B5EF4-FFF2-40B4-BE49-F238E27FC236}">
                <a16:creationId xmlns:a16="http://schemas.microsoft.com/office/drawing/2014/main" id="{639E6793-1DDA-49AD-B803-345872BB5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301135" y="143979"/>
            <a:ext cx="304800" cy="429768"/>
            <a:chOff x="215328" y="-46937"/>
            <a:chExt cx="304800" cy="2773841"/>
          </a:xfrm>
        </p:grpSpPr>
        <p:cxnSp>
          <p:nvCxnSpPr>
            <p:cNvPr id="38" name="Straight Connector 37">
              <a:extLst>
                <a:ext uri="{FF2B5EF4-FFF2-40B4-BE49-F238E27FC236}">
                  <a16:creationId xmlns:a16="http://schemas.microsoft.com/office/drawing/2014/main" id="{B32035CC-1F02-4480-805C-8341CF88FC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28451D-100A-4B61-A79C-4BDCF317E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F8D303-A606-4DCC-A2A1-6BE562358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4C9B51-7899-4F29-8C48-B59057C277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Underrubrik 2">
            <a:extLst>
              <a:ext uri="{FF2B5EF4-FFF2-40B4-BE49-F238E27FC236}">
                <a16:creationId xmlns:a16="http://schemas.microsoft.com/office/drawing/2014/main" id="{876C36FC-36AB-4FAA-F842-DC57E9B533AC}"/>
              </a:ext>
            </a:extLst>
          </p:cNvPr>
          <p:cNvSpPr>
            <a:spLocks noGrp="1"/>
          </p:cNvSpPr>
          <p:nvPr>
            <p:ph type="subTitle" idx="1"/>
          </p:nvPr>
        </p:nvSpPr>
        <p:spPr>
          <a:xfrm>
            <a:off x="6502152" y="3726352"/>
            <a:ext cx="4978592" cy="2408464"/>
          </a:xfrm>
          <a:noFill/>
        </p:spPr>
        <p:txBody>
          <a:bodyPr vert="horz" lIns="91440" tIns="45720" rIns="91440" bIns="45720" rtlCol="0" anchor="t">
            <a:normAutofit/>
          </a:bodyPr>
          <a:lstStyle/>
          <a:p>
            <a:pPr indent="-228600" algn="l">
              <a:buFont typeface="Arial" panose="020B0604020202020204" pitchFamily="34" charset="0"/>
              <a:buChar char="•"/>
            </a:pPr>
            <a:r>
              <a:rPr lang="en-US" sz="1800" i="1">
                <a:solidFill>
                  <a:schemeClr val="bg1"/>
                </a:solidFill>
                <a:effectLst/>
              </a:rPr>
              <a:t>Trelitha R. Bryant</a:t>
            </a:r>
            <a:endParaRPr lang="en-US" sz="1800">
              <a:solidFill>
                <a:schemeClr val="bg1"/>
              </a:solidFill>
              <a:effectLst/>
            </a:endParaRPr>
          </a:p>
          <a:p>
            <a:pPr indent="-228600" algn="l">
              <a:buFont typeface="Arial" panose="020B0604020202020204" pitchFamily="34" charset="0"/>
              <a:buChar char="•"/>
            </a:pPr>
            <a:r>
              <a:rPr lang="en-US" sz="1800" i="1">
                <a:solidFill>
                  <a:schemeClr val="bg1"/>
                </a:solidFill>
                <a:effectLst/>
              </a:rPr>
              <a:t>VP, Field Testing &amp; Research</a:t>
            </a:r>
            <a:endParaRPr lang="en-US" sz="1800">
              <a:solidFill>
                <a:schemeClr val="bg1"/>
              </a:solidFill>
              <a:effectLst/>
            </a:endParaRPr>
          </a:p>
          <a:p>
            <a:pPr indent="-228600" algn="l">
              <a:buFont typeface="Arial" panose="020B0604020202020204" pitchFamily="34" charset="0"/>
              <a:buChar char="•"/>
            </a:pPr>
            <a:r>
              <a:rPr lang="en-US" sz="1800" i="1">
                <a:solidFill>
                  <a:schemeClr val="bg1"/>
                </a:solidFill>
                <a:effectLst/>
              </a:rPr>
              <a:t>Behavioral Sciences Research Press Inc.</a:t>
            </a:r>
            <a:endParaRPr lang="en-US" sz="1800">
              <a:solidFill>
                <a:schemeClr val="bg1"/>
              </a:solidFill>
              <a:effectLst/>
            </a:endParaRPr>
          </a:p>
          <a:p>
            <a:pPr indent="-228600" algn="l">
              <a:buFont typeface="Arial" panose="020B0604020202020204" pitchFamily="34" charset="0"/>
              <a:buChar char="•"/>
            </a:pPr>
            <a:r>
              <a:rPr lang="en-US" sz="1800" i="1">
                <a:solidFill>
                  <a:schemeClr val="bg1"/>
                </a:solidFill>
                <a:effectLst/>
              </a:rPr>
              <a:t>November 2024</a:t>
            </a:r>
            <a:endParaRPr lang="en-US" sz="1800">
              <a:solidFill>
                <a:schemeClr val="bg1"/>
              </a:solidFill>
              <a:effectLst/>
            </a:endParaRPr>
          </a:p>
          <a:p>
            <a:pPr indent="-228600" algn="l">
              <a:buFont typeface="Arial" panose="020B0604020202020204" pitchFamily="34" charset="0"/>
              <a:buChar char="•"/>
            </a:pPr>
            <a:endParaRPr lang="en-US" sz="1800">
              <a:solidFill>
                <a:schemeClr val="bg1"/>
              </a:solidFill>
            </a:endParaRPr>
          </a:p>
        </p:txBody>
      </p:sp>
    </p:spTree>
    <p:extLst>
      <p:ext uri="{BB962C8B-B14F-4D97-AF65-F5344CB8AC3E}">
        <p14:creationId xmlns:p14="http://schemas.microsoft.com/office/powerpoint/2010/main" val="41476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A6254F-4D83-80D3-28FF-E55A42B3F79E}"/>
              </a:ext>
            </a:extLst>
          </p:cNvPr>
          <p:cNvSpPr>
            <a:spLocks noGrp="1"/>
          </p:cNvSpPr>
          <p:nvPr>
            <p:ph type="title"/>
          </p:nvPr>
        </p:nvSpPr>
        <p:spPr>
          <a:xfrm>
            <a:off x="481361" y="2907603"/>
            <a:ext cx="3689195" cy="1325563"/>
          </a:xfrm>
        </p:spPr>
        <p:txBody>
          <a:bodyPr>
            <a:normAutofit fontScale="90000"/>
          </a:bodyPr>
          <a:lstStyle/>
          <a:p>
            <a:pPr algn="ctr"/>
            <a:r>
              <a:rPr lang="en-GB" dirty="0"/>
              <a:t>SCR Brake score by country</a:t>
            </a:r>
          </a:p>
        </p:txBody>
      </p:sp>
      <p:pic>
        <p:nvPicPr>
          <p:cNvPr id="4" name="Bildobjekt 3">
            <a:extLst>
              <a:ext uri="{FF2B5EF4-FFF2-40B4-BE49-F238E27FC236}">
                <a16:creationId xmlns:a16="http://schemas.microsoft.com/office/drawing/2014/main" id="{978E2732-62A6-52A8-B248-DFB2552309C0}"/>
              </a:ext>
            </a:extLst>
          </p:cNvPr>
          <p:cNvPicPr>
            <a:picLocks noChangeAspect="1"/>
          </p:cNvPicPr>
          <p:nvPr/>
        </p:nvPicPr>
        <p:blipFill>
          <a:blip r:embed="rId3"/>
          <a:stretch>
            <a:fillRect/>
          </a:stretch>
        </p:blipFill>
        <p:spPr>
          <a:xfrm>
            <a:off x="4438185" y="143971"/>
            <a:ext cx="7549376" cy="6727381"/>
          </a:xfrm>
          <a:prstGeom prst="rect">
            <a:avLst/>
          </a:prstGeom>
        </p:spPr>
      </p:pic>
    </p:spTree>
    <p:extLst>
      <p:ext uri="{BB962C8B-B14F-4D97-AF65-F5344CB8AC3E}">
        <p14:creationId xmlns:p14="http://schemas.microsoft.com/office/powerpoint/2010/main" val="148919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A208FD9-4C70-8C1A-A5FE-79AFA18378A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Impostor Scores by country</a:t>
            </a:r>
          </a:p>
        </p:txBody>
      </p:sp>
      <p:pic>
        <p:nvPicPr>
          <p:cNvPr id="4" name="Platshållare för innehåll 3">
            <a:extLst>
              <a:ext uri="{FF2B5EF4-FFF2-40B4-BE49-F238E27FC236}">
                <a16:creationId xmlns:a16="http://schemas.microsoft.com/office/drawing/2014/main" id="{A1E9556D-8AAC-832F-E8DE-EBDC7EC70C9D}"/>
              </a:ext>
            </a:extLst>
          </p:cNvPr>
          <p:cNvPicPr>
            <a:picLocks noGrp="1" noChangeAspect="1"/>
          </p:cNvPicPr>
          <p:nvPr>
            <p:ph idx="1"/>
          </p:nvPr>
        </p:nvPicPr>
        <p:blipFill>
          <a:blip r:embed="rId3"/>
          <a:stretch>
            <a:fillRect/>
          </a:stretch>
        </p:blipFill>
        <p:spPr>
          <a:xfrm>
            <a:off x="3490924" y="699654"/>
            <a:ext cx="8733906" cy="5458691"/>
          </a:xfrm>
          <a:prstGeom prst="rect">
            <a:avLst/>
          </a:prstGeom>
        </p:spPr>
      </p:pic>
    </p:spTree>
    <p:extLst>
      <p:ext uri="{BB962C8B-B14F-4D97-AF65-F5344CB8AC3E}">
        <p14:creationId xmlns:p14="http://schemas.microsoft.com/office/powerpoint/2010/main" val="167695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A634A2-06C0-1E68-CA4B-05AB9AC8D02C}"/>
              </a:ext>
            </a:extLst>
          </p:cNvPr>
          <p:cNvSpPr>
            <a:spLocks noGrp="1"/>
          </p:cNvSpPr>
          <p:nvPr>
            <p:ph type="title"/>
          </p:nvPr>
        </p:nvSpPr>
        <p:spPr>
          <a:xfrm>
            <a:off x="333102" y="2960279"/>
            <a:ext cx="3141617" cy="1325563"/>
          </a:xfrm>
        </p:spPr>
        <p:txBody>
          <a:bodyPr>
            <a:normAutofit fontScale="90000"/>
          </a:bodyPr>
          <a:lstStyle/>
          <a:p>
            <a:r>
              <a:rPr lang="en-GB" dirty="0"/>
              <a:t>Motivation &amp; Goal level by country</a:t>
            </a:r>
          </a:p>
        </p:txBody>
      </p:sp>
      <p:pic>
        <p:nvPicPr>
          <p:cNvPr id="4" name="Bildobjekt 3">
            <a:extLst>
              <a:ext uri="{FF2B5EF4-FFF2-40B4-BE49-F238E27FC236}">
                <a16:creationId xmlns:a16="http://schemas.microsoft.com/office/drawing/2014/main" id="{FA467E79-24D9-7063-0AF9-59BEAFC1F3FF}"/>
              </a:ext>
            </a:extLst>
          </p:cNvPr>
          <p:cNvPicPr>
            <a:picLocks noChangeAspect="1"/>
          </p:cNvPicPr>
          <p:nvPr/>
        </p:nvPicPr>
        <p:blipFill>
          <a:blip r:embed="rId3"/>
          <a:stretch>
            <a:fillRect/>
          </a:stretch>
        </p:blipFill>
        <p:spPr>
          <a:xfrm>
            <a:off x="3809552" y="278039"/>
            <a:ext cx="8382448" cy="6570617"/>
          </a:xfrm>
          <a:prstGeom prst="rect">
            <a:avLst/>
          </a:prstGeom>
        </p:spPr>
      </p:pic>
    </p:spTree>
    <p:extLst>
      <p:ext uri="{BB962C8B-B14F-4D97-AF65-F5344CB8AC3E}">
        <p14:creationId xmlns:p14="http://schemas.microsoft.com/office/powerpoint/2010/main" val="55508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ED765-E878-A61F-AB9C-3FF07247B5BE}"/>
              </a:ext>
            </a:extLst>
          </p:cNvPr>
          <p:cNvSpPr>
            <a:spLocks noGrp="1"/>
          </p:cNvSpPr>
          <p:nvPr>
            <p:ph type="title"/>
          </p:nvPr>
        </p:nvSpPr>
        <p:spPr>
          <a:xfrm>
            <a:off x="9391186" y="2766218"/>
            <a:ext cx="2618678" cy="1325563"/>
          </a:xfrm>
        </p:spPr>
        <p:txBody>
          <a:bodyPr/>
          <a:lstStyle/>
          <a:p>
            <a:r>
              <a:rPr lang="en-GB" dirty="0"/>
              <a:t>Motivation by country</a:t>
            </a:r>
          </a:p>
        </p:txBody>
      </p:sp>
      <p:pic>
        <p:nvPicPr>
          <p:cNvPr id="4" name="Bildobjekt 3">
            <a:extLst>
              <a:ext uri="{FF2B5EF4-FFF2-40B4-BE49-F238E27FC236}">
                <a16:creationId xmlns:a16="http://schemas.microsoft.com/office/drawing/2014/main" id="{5777E874-6EA7-BE62-932D-18B46717B726}"/>
              </a:ext>
            </a:extLst>
          </p:cNvPr>
          <p:cNvPicPr>
            <a:picLocks noChangeAspect="1"/>
          </p:cNvPicPr>
          <p:nvPr/>
        </p:nvPicPr>
        <p:blipFill>
          <a:blip r:embed="rId3"/>
          <a:stretch>
            <a:fillRect/>
          </a:stretch>
        </p:blipFill>
        <p:spPr>
          <a:xfrm>
            <a:off x="0" y="560776"/>
            <a:ext cx="9391186" cy="5973838"/>
          </a:xfrm>
          <a:prstGeom prst="rect">
            <a:avLst/>
          </a:prstGeom>
        </p:spPr>
      </p:pic>
    </p:spTree>
    <p:extLst>
      <p:ext uri="{BB962C8B-B14F-4D97-AF65-F5344CB8AC3E}">
        <p14:creationId xmlns:p14="http://schemas.microsoft.com/office/powerpoint/2010/main" val="143402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1AC92-0A24-F179-5054-FF9CA8DDB9A8}"/>
              </a:ext>
            </a:extLst>
          </p:cNvPr>
          <p:cNvSpPr>
            <a:spLocks noGrp="1"/>
          </p:cNvSpPr>
          <p:nvPr>
            <p:ph type="title"/>
          </p:nvPr>
        </p:nvSpPr>
        <p:spPr>
          <a:xfrm>
            <a:off x="280639" y="2965507"/>
            <a:ext cx="2852854" cy="1325563"/>
          </a:xfrm>
        </p:spPr>
        <p:txBody>
          <a:bodyPr/>
          <a:lstStyle/>
          <a:p>
            <a:r>
              <a:rPr lang="en-GB" dirty="0"/>
              <a:t>Goal Level by Country</a:t>
            </a:r>
          </a:p>
        </p:txBody>
      </p:sp>
      <p:pic>
        <p:nvPicPr>
          <p:cNvPr id="4" name="Bildobjekt 3">
            <a:extLst>
              <a:ext uri="{FF2B5EF4-FFF2-40B4-BE49-F238E27FC236}">
                <a16:creationId xmlns:a16="http://schemas.microsoft.com/office/drawing/2014/main" id="{61892DA2-F8D0-9876-A7BD-BDCB72914CB4}"/>
              </a:ext>
            </a:extLst>
          </p:cNvPr>
          <p:cNvPicPr>
            <a:picLocks noChangeAspect="1"/>
          </p:cNvPicPr>
          <p:nvPr/>
        </p:nvPicPr>
        <p:blipFill>
          <a:blip r:embed="rId3"/>
          <a:stretch>
            <a:fillRect/>
          </a:stretch>
        </p:blipFill>
        <p:spPr>
          <a:xfrm>
            <a:off x="3133493" y="814039"/>
            <a:ext cx="8811980" cy="5004033"/>
          </a:xfrm>
          <a:prstGeom prst="rect">
            <a:avLst/>
          </a:prstGeom>
        </p:spPr>
      </p:pic>
    </p:spTree>
    <p:extLst>
      <p:ext uri="{BB962C8B-B14F-4D97-AF65-F5344CB8AC3E}">
        <p14:creationId xmlns:p14="http://schemas.microsoft.com/office/powerpoint/2010/main" val="49124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5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787D11F-CF76-F046-7243-D69C0A23BFC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Type of Sales Compensation</a:t>
            </a:r>
          </a:p>
        </p:txBody>
      </p:sp>
      <p:pic>
        <p:nvPicPr>
          <p:cNvPr id="4" name="Bildobjekt 3">
            <a:extLst>
              <a:ext uri="{FF2B5EF4-FFF2-40B4-BE49-F238E27FC236}">
                <a16:creationId xmlns:a16="http://schemas.microsoft.com/office/drawing/2014/main" id="{CCE0196A-4EA7-9D53-C423-35D727A56D40}"/>
              </a:ext>
            </a:extLst>
          </p:cNvPr>
          <p:cNvPicPr>
            <a:picLocks noChangeAspect="1"/>
          </p:cNvPicPr>
          <p:nvPr/>
        </p:nvPicPr>
        <p:blipFill>
          <a:blip r:embed="rId2"/>
          <a:stretch>
            <a:fillRect/>
          </a:stretch>
        </p:blipFill>
        <p:spPr>
          <a:xfrm>
            <a:off x="4278286" y="961812"/>
            <a:ext cx="6708826" cy="4930987"/>
          </a:xfrm>
          <a:prstGeom prst="rect">
            <a:avLst/>
          </a:prstGeom>
        </p:spPr>
      </p:pic>
    </p:spTree>
    <p:extLst>
      <p:ext uri="{BB962C8B-B14F-4D97-AF65-F5344CB8AC3E}">
        <p14:creationId xmlns:p14="http://schemas.microsoft.com/office/powerpoint/2010/main" val="19286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E0AF2-BAA0-8A9C-2FB1-CFADB7C2C465}"/>
              </a:ext>
            </a:extLst>
          </p:cNvPr>
          <p:cNvSpPr>
            <a:spLocks noGrp="1"/>
          </p:cNvSpPr>
          <p:nvPr>
            <p:ph type="title"/>
          </p:nvPr>
        </p:nvSpPr>
        <p:spPr/>
        <p:txBody>
          <a:bodyPr/>
          <a:lstStyle/>
          <a:p>
            <a:pPr algn="ctr"/>
            <a:r>
              <a:rPr lang="en-GB" dirty="0"/>
              <a:t>Concerns about a Sales Career</a:t>
            </a:r>
          </a:p>
        </p:txBody>
      </p:sp>
      <p:pic>
        <p:nvPicPr>
          <p:cNvPr id="5" name="Platshållare för innehåll 4">
            <a:extLst>
              <a:ext uri="{FF2B5EF4-FFF2-40B4-BE49-F238E27FC236}">
                <a16:creationId xmlns:a16="http://schemas.microsoft.com/office/drawing/2014/main" id="{985A9A5F-E886-0E7F-F559-2C26A4ED8F43}"/>
              </a:ext>
            </a:extLst>
          </p:cNvPr>
          <p:cNvPicPr>
            <a:picLocks noGrp="1" noChangeAspect="1"/>
          </p:cNvPicPr>
          <p:nvPr>
            <p:ph idx="1"/>
          </p:nvPr>
        </p:nvPicPr>
        <p:blipFill>
          <a:blip r:embed="rId3"/>
          <a:stretch>
            <a:fillRect/>
          </a:stretch>
        </p:blipFill>
        <p:spPr>
          <a:xfrm>
            <a:off x="6651755" y="1690688"/>
            <a:ext cx="4518257" cy="4734537"/>
          </a:xfrm>
          <a:prstGeom prst="rect">
            <a:avLst/>
          </a:prstGeom>
        </p:spPr>
      </p:pic>
      <p:pic>
        <p:nvPicPr>
          <p:cNvPr id="4" name="Bildobjekt 3">
            <a:extLst>
              <a:ext uri="{FF2B5EF4-FFF2-40B4-BE49-F238E27FC236}">
                <a16:creationId xmlns:a16="http://schemas.microsoft.com/office/drawing/2014/main" id="{0E59B856-C6D9-A5F2-DBEC-5807257496C0}"/>
              </a:ext>
            </a:extLst>
          </p:cNvPr>
          <p:cNvPicPr>
            <a:picLocks noChangeAspect="1"/>
          </p:cNvPicPr>
          <p:nvPr/>
        </p:nvPicPr>
        <p:blipFill>
          <a:blip r:embed="rId4"/>
          <a:stretch>
            <a:fillRect/>
          </a:stretch>
        </p:blipFill>
        <p:spPr>
          <a:xfrm>
            <a:off x="1021988" y="1438507"/>
            <a:ext cx="4979488" cy="5054368"/>
          </a:xfrm>
          <a:prstGeom prst="rect">
            <a:avLst/>
          </a:prstGeom>
        </p:spPr>
      </p:pic>
    </p:spTree>
    <p:extLst>
      <p:ext uri="{BB962C8B-B14F-4D97-AF65-F5344CB8AC3E}">
        <p14:creationId xmlns:p14="http://schemas.microsoft.com/office/powerpoint/2010/main" val="414721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CD206AA-6FCD-5A1C-F1FB-AFD3FC26752D}"/>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4700" kern="1200" dirty="0">
                <a:solidFill>
                  <a:schemeClr val="tx1"/>
                </a:solidFill>
                <a:latin typeface="+mj-lt"/>
                <a:ea typeface="+mj-ea"/>
                <a:cs typeface="+mj-cs"/>
              </a:rPr>
              <a:t>Generating New Business Versus </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managing current business</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0B093599-10F0-5ED9-1A80-40231B61AF64}"/>
              </a:ext>
            </a:extLst>
          </p:cNvPr>
          <p:cNvPicPr>
            <a:picLocks noChangeAspect="1"/>
          </p:cNvPicPr>
          <p:nvPr/>
        </p:nvPicPr>
        <p:blipFill>
          <a:blip r:embed="rId3"/>
          <a:stretch>
            <a:fillRect/>
          </a:stretch>
        </p:blipFill>
        <p:spPr>
          <a:xfrm>
            <a:off x="942597" y="1620153"/>
            <a:ext cx="5608830" cy="3617694"/>
          </a:xfrm>
          <a:prstGeom prst="rect">
            <a:avLst/>
          </a:prstGeom>
        </p:spPr>
      </p:pic>
    </p:spTree>
    <p:extLst>
      <p:ext uri="{BB962C8B-B14F-4D97-AF65-F5344CB8AC3E}">
        <p14:creationId xmlns:p14="http://schemas.microsoft.com/office/powerpoint/2010/main" val="40707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15BE56-B30D-607B-FE65-1090FBC7F914}"/>
              </a:ext>
            </a:extLst>
          </p:cNvPr>
          <p:cNvSpPr>
            <a:spLocks noGrp="1"/>
          </p:cNvSpPr>
          <p:nvPr>
            <p:ph type="title"/>
          </p:nvPr>
        </p:nvSpPr>
        <p:spPr>
          <a:xfrm>
            <a:off x="515983" y="2664187"/>
            <a:ext cx="2575560" cy="1325563"/>
          </a:xfrm>
        </p:spPr>
        <p:txBody>
          <a:bodyPr>
            <a:normAutofit fontScale="90000"/>
          </a:bodyPr>
          <a:lstStyle/>
          <a:p>
            <a:r>
              <a:rPr lang="en-GB" sz="2800" dirty="0"/>
              <a:t>Differences in brake score if generating or supporting business</a:t>
            </a:r>
          </a:p>
        </p:txBody>
      </p:sp>
      <p:pic>
        <p:nvPicPr>
          <p:cNvPr id="4" name="Bildobjekt 3">
            <a:extLst>
              <a:ext uri="{FF2B5EF4-FFF2-40B4-BE49-F238E27FC236}">
                <a16:creationId xmlns:a16="http://schemas.microsoft.com/office/drawing/2014/main" id="{1E42686F-38CC-86D7-EEF2-1DEF8ECE78D6}"/>
              </a:ext>
            </a:extLst>
          </p:cNvPr>
          <p:cNvPicPr>
            <a:picLocks noChangeAspect="1"/>
          </p:cNvPicPr>
          <p:nvPr/>
        </p:nvPicPr>
        <p:blipFill>
          <a:blip r:embed="rId3"/>
          <a:stretch>
            <a:fillRect/>
          </a:stretch>
        </p:blipFill>
        <p:spPr>
          <a:xfrm>
            <a:off x="2969078" y="480981"/>
            <a:ext cx="8706939" cy="5896038"/>
          </a:xfrm>
          <a:prstGeom prst="rect">
            <a:avLst/>
          </a:prstGeom>
        </p:spPr>
      </p:pic>
    </p:spTree>
    <p:extLst>
      <p:ext uri="{BB962C8B-B14F-4D97-AF65-F5344CB8AC3E}">
        <p14:creationId xmlns:p14="http://schemas.microsoft.com/office/powerpoint/2010/main" val="138237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2528507-0FE0-EEFE-13F8-2898A4148201}"/>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5000" kern="1200">
                <a:solidFill>
                  <a:schemeClr val="tx1"/>
                </a:solidFill>
                <a:latin typeface="+mj-lt"/>
                <a:ea typeface="+mj-ea"/>
                <a:cs typeface="+mj-cs"/>
              </a:rPr>
              <a:t>Salespeople “Who do not talk to others</a:t>
            </a:r>
          </a:p>
        </p:txBody>
      </p:sp>
      <p:pic>
        <p:nvPicPr>
          <p:cNvPr id="4" name="Bildobjekt 3">
            <a:extLst>
              <a:ext uri="{FF2B5EF4-FFF2-40B4-BE49-F238E27FC236}">
                <a16:creationId xmlns:a16="http://schemas.microsoft.com/office/drawing/2014/main" id="{325624DE-8593-06B7-1608-FCE5932DB989}"/>
              </a:ext>
            </a:extLst>
          </p:cNvPr>
          <p:cNvPicPr>
            <a:picLocks noChangeAspect="1"/>
          </p:cNvPicPr>
          <p:nvPr/>
        </p:nvPicPr>
        <p:blipFill>
          <a:blip r:embed="rId3"/>
          <a:stretch>
            <a:fillRect/>
          </a:stretch>
        </p:blipFill>
        <p:spPr>
          <a:xfrm>
            <a:off x="5342862" y="1485435"/>
            <a:ext cx="4811872" cy="3320190"/>
          </a:xfrm>
          <a:prstGeom prst="rect">
            <a:avLst/>
          </a:prstGeom>
        </p:spPr>
      </p:pic>
    </p:spTree>
    <p:extLst>
      <p:ext uri="{BB962C8B-B14F-4D97-AF65-F5344CB8AC3E}">
        <p14:creationId xmlns:p14="http://schemas.microsoft.com/office/powerpoint/2010/main" val="38149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C803129-AE12-242F-6C6E-F498C1B199A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AN OPPORTUNITY TO GROWTH</a:t>
            </a:r>
          </a:p>
        </p:txBody>
      </p:sp>
      <p:pic>
        <p:nvPicPr>
          <p:cNvPr id="4" name="Platshållare för innehåll 3">
            <a:extLst>
              <a:ext uri="{FF2B5EF4-FFF2-40B4-BE49-F238E27FC236}">
                <a16:creationId xmlns:a16="http://schemas.microsoft.com/office/drawing/2014/main" id="{A519FCF2-EA23-1940-7D6E-860A6BFEFA65}"/>
              </a:ext>
            </a:extLst>
          </p:cNvPr>
          <p:cNvPicPr>
            <a:picLocks noGrp="1" noChangeAspect="1"/>
          </p:cNvPicPr>
          <p:nvPr>
            <p:ph idx="1"/>
          </p:nvPr>
        </p:nvPicPr>
        <p:blipFill>
          <a:blip r:embed="rId3"/>
          <a:stretch>
            <a:fillRect/>
          </a:stretch>
        </p:blipFill>
        <p:spPr>
          <a:xfrm>
            <a:off x="6037624" y="643466"/>
            <a:ext cx="4260084" cy="5568739"/>
          </a:xfrm>
          <a:prstGeom prst="rect">
            <a:avLst/>
          </a:prstGeom>
        </p:spPr>
      </p:pic>
    </p:spTree>
    <p:extLst>
      <p:ext uri="{BB962C8B-B14F-4D97-AF65-F5344CB8AC3E}">
        <p14:creationId xmlns:p14="http://schemas.microsoft.com/office/powerpoint/2010/main" val="176909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6FCD4-A87C-77E2-FA5F-2F69262F9F83}"/>
              </a:ext>
            </a:extLst>
          </p:cNvPr>
          <p:cNvSpPr>
            <a:spLocks noGrp="1"/>
          </p:cNvSpPr>
          <p:nvPr>
            <p:ph type="title"/>
          </p:nvPr>
        </p:nvSpPr>
        <p:spPr>
          <a:xfrm>
            <a:off x="8978536" y="2829650"/>
            <a:ext cx="2741023" cy="1325563"/>
          </a:xfrm>
        </p:spPr>
        <p:txBody>
          <a:bodyPr>
            <a:normAutofit fontScale="90000"/>
          </a:bodyPr>
          <a:lstStyle/>
          <a:p>
            <a:r>
              <a:rPr lang="en-GB" dirty="0"/>
              <a:t>Salespeople “Who do not talk to others”</a:t>
            </a:r>
          </a:p>
        </p:txBody>
      </p:sp>
      <p:pic>
        <p:nvPicPr>
          <p:cNvPr id="4" name="Bildobjekt 3">
            <a:extLst>
              <a:ext uri="{FF2B5EF4-FFF2-40B4-BE49-F238E27FC236}">
                <a16:creationId xmlns:a16="http://schemas.microsoft.com/office/drawing/2014/main" id="{393B5BB2-4368-794D-719B-D93ADCCCEDFD}"/>
              </a:ext>
            </a:extLst>
          </p:cNvPr>
          <p:cNvPicPr>
            <a:picLocks noChangeAspect="1"/>
          </p:cNvPicPr>
          <p:nvPr/>
        </p:nvPicPr>
        <p:blipFill>
          <a:blip r:embed="rId3"/>
          <a:stretch>
            <a:fillRect/>
          </a:stretch>
        </p:blipFill>
        <p:spPr>
          <a:xfrm>
            <a:off x="463732" y="304801"/>
            <a:ext cx="8443909" cy="6490133"/>
          </a:xfrm>
          <a:prstGeom prst="rect">
            <a:avLst/>
          </a:prstGeom>
        </p:spPr>
      </p:pic>
    </p:spTree>
    <p:extLst>
      <p:ext uri="{BB962C8B-B14F-4D97-AF65-F5344CB8AC3E}">
        <p14:creationId xmlns:p14="http://schemas.microsoft.com/office/powerpoint/2010/main" val="121967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473B567-12D7-46A0-A09E-9D2A721EFD4B}"/>
              </a:ext>
            </a:extLst>
          </p:cNvPr>
          <p:cNvPicPr>
            <a:picLocks noChangeAspect="1"/>
          </p:cNvPicPr>
          <p:nvPr/>
        </p:nvPicPr>
        <p:blipFill>
          <a:blip r:embed="rId2"/>
          <a:stretch>
            <a:fillRect/>
          </a:stretch>
        </p:blipFill>
        <p:spPr>
          <a:xfrm>
            <a:off x="0" y="881744"/>
            <a:ext cx="12154029" cy="4778828"/>
          </a:xfrm>
          <a:prstGeom prst="rect">
            <a:avLst/>
          </a:prstGeom>
        </p:spPr>
      </p:pic>
    </p:spTree>
    <p:extLst>
      <p:ext uri="{BB962C8B-B14F-4D97-AF65-F5344CB8AC3E}">
        <p14:creationId xmlns:p14="http://schemas.microsoft.com/office/powerpoint/2010/main" val="274440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descr="En bild som visar text, klädsel, Webbplats, person&#10;&#10;AI-genererat innehåll kan vara felaktigt.">
            <a:extLst>
              <a:ext uri="{FF2B5EF4-FFF2-40B4-BE49-F238E27FC236}">
                <a16:creationId xmlns:a16="http://schemas.microsoft.com/office/drawing/2014/main" id="{18477AB0-53D8-685F-B21D-606F010237C3}"/>
              </a:ext>
            </a:extLst>
          </p:cNvPr>
          <p:cNvPicPr>
            <a:picLocks noGrp="1" noChangeAspect="1"/>
          </p:cNvPicPr>
          <p:nvPr>
            <p:ph idx="1"/>
          </p:nvPr>
        </p:nvPicPr>
        <p:blipFill>
          <a:blip r:embed="rId3"/>
          <a:srcRect t="13175" r="-2" b="-2"/>
          <a:stretch/>
        </p:blipFill>
        <p:spPr>
          <a:xfrm>
            <a:off x="-6588" y="0"/>
            <a:ext cx="12198588" cy="6857990"/>
          </a:xfrm>
          <a:prstGeom prst="rect">
            <a:avLst/>
          </a:prstGeom>
        </p:spPr>
      </p:pic>
    </p:spTree>
    <p:extLst>
      <p:ext uri="{BB962C8B-B14F-4D97-AF65-F5344CB8AC3E}">
        <p14:creationId xmlns:p14="http://schemas.microsoft.com/office/powerpoint/2010/main" val="85546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1549E-458D-3814-69F5-928677583690}"/>
              </a:ext>
            </a:extLst>
          </p:cNvPr>
          <p:cNvSpPr>
            <a:spLocks noGrp="1"/>
          </p:cNvSpPr>
          <p:nvPr>
            <p:ph type="title"/>
          </p:nvPr>
        </p:nvSpPr>
        <p:spPr>
          <a:xfrm>
            <a:off x="7640287" y="384339"/>
            <a:ext cx="4248615" cy="1616203"/>
          </a:xfrm>
        </p:spPr>
        <p:txBody>
          <a:bodyPr anchor="b">
            <a:normAutofit/>
          </a:bodyPr>
          <a:lstStyle/>
          <a:p>
            <a:pPr algn="ctr"/>
            <a:r>
              <a:rPr lang="en-GB" sz="3200" dirty="0"/>
              <a:t>The different research areas covered</a:t>
            </a:r>
          </a:p>
        </p:txBody>
      </p:sp>
      <p:pic>
        <p:nvPicPr>
          <p:cNvPr id="5" name="Picture 4" descr="Förstoringsglas som visar sämre resultat">
            <a:extLst>
              <a:ext uri="{FF2B5EF4-FFF2-40B4-BE49-F238E27FC236}">
                <a16:creationId xmlns:a16="http://schemas.microsoft.com/office/drawing/2014/main" id="{5195DE50-5495-85A8-EA70-2DB2C21ADE5E}"/>
              </a:ext>
            </a:extLst>
          </p:cNvPr>
          <p:cNvPicPr>
            <a:picLocks noChangeAspect="1"/>
          </p:cNvPicPr>
          <p:nvPr/>
        </p:nvPicPr>
        <p:blipFill>
          <a:blip r:embed="rId2"/>
          <a:srcRect r="28068" b="-1"/>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Platshållare för innehåll 2">
            <a:extLst>
              <a:ext uri="{FF2B5EF4-FFF2-40B4-BE49-F238E27FC236}">
                <a16:creationId xmlns:a16="http://schemas.microsoft.com/office/drawing/2014/main" id="{0017CC22-2FBA-604A-861F-85410B3E8FED}"/>
              </a:ext>
            </a:extLst>
          </p:cNvPr>
          <p:cNvSpPr>
            <a:spLocks noGrp="1"/>
          </p:cNvSpPr>
          <p:nvPr>
            <p:ph idx="1"/>
          </p:nvPr>
        </p:nvSpPr>
        <p:spPr>
          <a:xfrm>
            <a:off x="8079978" y="2533476"/>
            <a:ext cx="3369234" cy="3447832"/>
          </a:xfrm>
        </p:spPr>
        <p:txBody>
          <a:bodyPr anchor="t">
            <a:normAutofit/>
          </a:bodyPr>
          <a:lstStyle/>
          <a:p>
            <a:r>
              <a:rPr lang="sv-SE" sz="2000" i="1">
                <a:effectLst/>
                <a:latin typeface="Helvetica" pitchFamily="2" charset="0"/>
              </a:rPr>
              <a:t>1. Pre- and Post COVID Research</a:t>
            </a:r>
          </a:p>
          <a:p>
            <a:r>
              <a:rPr lang="sv-SE" sz="2000" i="1">
                <a:effectLst/>
                <a:latin typeface="Helvetica" pitchFamily="2" charset="0"/>
              </a:rPr>
              <a:t>2. Normative Profile Analyses</a:t>
            </a:r>
            <a:endParaRPr lang="sv-SE" sz="2000">
              <a:effectLst/>
              <a:latin typeface="Helvetica" pitchFamily="2" charset="0"/>
            </a:endParaRPr>
          </a:p>
          <a:p>
            <a:r>
              <a:rPr lang="sv-SE" sz="2000" i="1">
                <a:effectLst/>
                <a:latin typeface="Helvetica" pitchFamily="2" charset="0"/>
              </a:rPr>
              <a:t>3. Gender Comparison Research</a:t>
            </a:r>
            <a:endParaRPr lang="sv-SE" sz="2000">
              <a:effectLst/>
              <a:latin typeface="Helvetica" pitchFamily="2" charset="0"/>
            </a:endParaRPr>
          </a:p>
          <a:p>
            <a:r>
              <a:rPr lang="sv-SE" sz="2000" i="1">
                <a:effectLst/>
                <a:latin typeface="Helvetica" pitchFamily="2" charset="0"/>
              </a:rPr>
              <a:t>4. Research on Motivation and Goal Level</a:t>
            </a:r>
            <a:endParaRPr lang="sv-SE" sz="2000">
              <a:effectLst/>
              <a:latin typeface="Helvetica" pitchFamily="2" charset="0"/>
            </a:endParaRPr>
          </a:p>
          <a:p>
            <a:endParaRPr lang="sv-SE" sz="2000">
              <a:effectLst/>
              <a:latin typeface="Helvetica" pitchFamily="2" charset="0"/>
            </a:endParaRPr>
          </a:p>
          <a:p>
            <a:endParaRPr lang="en-GB" sz="2000"/>
          </a:p>
        </p:txBody>
      </p:sp>
    </p:spTree>
    <p:extLst>
      <p:ext uri="{BB962C8B-B14F-4D97-AF65-F5344CB8AC3E}">
        <p14:creationId xmlns:p14="http://schemas.microsoft.com/office/powerpoint/2010/main" val="412512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Rubrik 1">
            <a:extLst>
              <a:ext uri="{FF2B5EF4-FFF2-40B4-BE49-F238E27FC236}">
                <a16:creationId xmlns:a16="http://schemas.microsoft.com/office/drawing/2014/main" id="{2E282DDD-E2C5-E9DF-7420-EC5FABEB742E}"/>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a:t>Scores Pre &amp; Post Covid</a:t>
            </a:r>
          </a:p>
        </p:txBody>
      </p:sp>
      <p:pic>
        <p:nvPicPr>
          <p:cNvPr id="4" name="Platshållare för innehåll 3">
            <a:extLst>
              <a:ext uri="{FF2B5EF4-FFF2-40B4-BE49-F238E27FC236}">
                <a16:creationId xmlns:a16="http://schemas.microsoft.com/office/drawing/2014/main" id="{59C794C4-4DF1-2005-D316-82BEC2274EEC}"/>
              </a:ext>
            </a:extLst>
          </p:cNvPr>
          <p:cNvPicPr>
            <a:picLocks noGrp="1" noChangeAspect="1"/>
          </p:cNvPicPr>
          <p:nvPr>
            <p:ph idx="1"/>
          </p:nvPr>
        </p:nvPicPr>
        <p:blipFill>
          <a:blip r:embed="rId3"/>
          <a:stretch>
            <a:fillRect/>
          </a:stretch>
        </p:blipFill>
        <p:spPr>
          <a:xfrm>
            <a:off x="934589" y="2337520"/>
            <a:ext cx="4941003" cy="3940450"/>
          </a:xfrm>
          <a:prstGeom prst="rect">
            <a:avLst/>
          </a:prstGeom>
        </p:spPr>
      </p:pic>
      <p:pic>
        <p:nvPicPr>
          <p:cNvPr id="5" name="Platshållare för innehåll 3">
            <a:extLst>
              <a:ext uri="{FF2B5EF4-FFF2-40B4-BE49-F238E27FC236}">
                <a16:creationId xmlns:a16="http://schemas.microsoft.com/office/drawing/2014/main" id="{BE06E0F4-B9E1-EF02-DC3B-181BDD6D436C}"/>
              </a:ext>
            </a:extLst>
          </p:cNvPr>
          <p:cNvPicPr>
            <a:picLocks noChangeAspect="1"/>
          </p:cNvPicPr>
          <p:nvPr/>
        </p:nvPicPr>
        <p:blipFill>
          <a:blip r:embed="rId4"/>
          <a:stretch>
            <a:fillRect/>
          </a:stretch>
        </p:blipFill>
        <p:spPr>
          <a:xfrm>
            <a:off x="5988769" y="2337520"/>
            <a:ext cx="4972177" cy="3940449"/>
          </a:xfrm>
          <a:prstGeom prst="rect">
            <a:avLst/>
          </a:prstGeom>
        </p:spPr>
      </p:pic>
      <p:sp>
        <p:nvSpPr>
          <p:cNvPr id="27" name="Freeform: Shape 2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20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Rubrik 1">
            <a:extLst>
              <a:ext uri="{FF2B5EF4-FFF2-40B4-BE49-F238E27FC236}">
                <a16:creationId xmlns:a16="http://schemas.microsoft.com/office/drawing/2014/main" id="{95859969-C3AB-48B8-C25F-3EF4B7675677}"/>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dirty="0"/>
              <a:t>Scores Pre  &amp; Post Covid</a:t>
            </a:r>
          </a:p>
        </p:txBody>
      </p:sp>
      <p:pic>
        <p:nvPicPr>
          <p:cNvPr id="5" name="Platshållare för innehåll 6">
            <a:extLst>
              <a:ext uri="{FF2B5EF4-FFF2-40B4-BE49-F238E27FC236}">
                <a16:creationId xmlns:a16="http://schemas.microsoft.com/office/drawing/2014/main" id="{082C0611-6019-B433-BA12-BF5F521BC97A}"/>
              </a:ext>
            </a:extLst>
          </p:cNvPr>
          <p:cNvPicPr>
            <a:picLocks noChangeAspect="1"/>
          </p:cNvPicPr>
          <p:nvPr/>
        </p:nvPicPr>
        <p:blipFill>
          <a:blip r:embed="rId2"/>
          <a:stretch>
            <a:fillRect/>
          </a:stretch>
        </p:blipFill>
        <p:spPr>
          <a:xfrm>
            <a:off x="857560" y="2121886"/>
            <a:ext cx="4777108" cy="4156084"/>
          </a:xfrm>
          <a:prstGeom prst="rect">
            <a:avLst/>
          </a:prstGeom>
        </p:spPr>
      </p:pic>
      <p:pic>
        <p:nvPicPr>
          <p:cNvPr id="4" name="Platshållare för innehåll 3">
            <a:extLst>
              <a:ext uri="{FF2B5EF4-FFF2-40B4-BE49-F238E27FC236}">
                <a16:creationId xmlns:a16="http://schemas.microsoft.com/office/drawing/2014/main" id="{97AC31F2-A9C1-2EFC-174B-5651B6AC958F}"/>
              </a:ext>
            </a:extLst>
          </p:cNvPr>
          <p:cNvPicPr>
            <a:picLocks noGrp="1" noChangeAspect="1"/>
          </p:cNvPicPr>
          <p:nvPr>
            <p:ph idx="1"/>
          </p:nvPr>
        </p:nvPicPr>
        <p:blipFill>
          <a:blip r:embed="rId3"/>
          <a:stretch>
            <a:fillRect/>
          </a:stretch>
        </p:blipFill>
        <p:spPr>
          <a:xfrm>
            <a:off x="6096000" y="2090769"/>
            <a:ext cx="4628840" cy="4105073"/>
          </a:xfrm>
          <a:prstGeom prst="rect">
            <a:avLst/>
          </a:prstGeom>
        </p:spPr>
      </p:pic>
      <p:sp>
        <p:nvSpPr>
          <p:cNvPr id="14" name="Freeform: Shape 13">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76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97FB12F-15E9-45DD-703C-35A8F6BFC3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SCR by Country</a:t>
            </a:r>
          </a:p>
        </p:txBody>
      </p:sp>
      <p:pic>
        <p:nvPicPr>
          <p:cNvPr id="4" name="Platshållare för innehåll 3">
            <a:extLst>
              <a:ext uri="{FF2B5EF4-FFF2-40B4-BE49-F238E27FC236}">
                <a16:creationId xmlns:a16="http://schemas.microsoft.com/office/drawing/2014/main" id="{2A28E54A-4426-B716-49F3-57642178CB85}"/>
              </a:ext>
            </a:extLst>
          </p:cNvPr>
          <p:cNvPicPr>
            <a:picLocks noGrp="1" noChangeAspect="1"/>
          </p:cNvPicPr>
          <p:nvPr>
            <p:ph idx="1"/>
          </p:nvPr>
        </p:nvPicPr>
        <p:blipFill>
          <a:blip r:embed="rId3"/>
          <a:srcRect r="274" b="1"/>
          <a:stretch/>
        </p:blipFill>
        <p:spPr>
          <a:xfrm>
            <a:off x="4777316" y="750628"/>
            <a:ext cx="6780700" cy="5354415"/>
          </a:xfrm>
          <a:prstGeom prst="rect">
            <a:avLst/>
          </a:prstGeom>
        </p:spPr>
      </p:pic>
    </p:spTree>
    <p:extLst>
      <p:ext uri="{BB962C8B-B14F-4D97-AF65-F5344CB8AC3E}">
        <p14:creationId xmlns:p14="http://schemas.microsoft.com/office/powerpoint/2010/main" val="358098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B3635CE-E04C-5656-9D67-7E1D658FAC6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Most prevalent form of SCR by country</a:t>
            </a:r>
          </a:p>
        </p:txBody>
      </p:sp>
      <p:pic>
        <p:nvPicPr>
          <p:cNvPr id="4" name="Platshållare för innehåll 3">
            <a:extLst>
              <a:ext uri="{FF2B5EF4-FFF2-40B4-BE49-F238E27FC236}">
                <a16:creationId xmlns:a16="http://schemas.microsoft.com/office/drawing/2014/main" id="{880CF2BC-51DE-25FB-7259-7B89189EDAF2}"/>
              </a:ext>
            </a:extLst>
          </p:cNvPr>
          <p:cNvPicPr>
            <a:picLocks noGrp="1" noChangeAspect="1"/>
          </p:cNvPicPr>
          <p:nvPr>
            <p:ph idx="1"/>
          </p:nvPr>
        </p:nvPicPr>
        <p:blipFill>
          <a:blip r:embed="rId3"/>
          <a:stretch>
            <a:fillRect/>
          </a:stretch>
        </p:blipFill>
        <p:spPr>
          <a:xfrm>
            <a:off x="4792673" y="643466"/>
            <a:ext cx="6749986" cy="5568739"/>
          </a:xfrm>
          <a:prstGeom prst="rect">
            <a:avLst/>
          </a:prstGeom>
        </p:spPr>
      </p:pic>
    </p:spTree>
    <p:extLst>
      <p:ext uri="{BB962C8B-B14F-4D97-AF65-F5344CB8AC3E}">
        <p14:creationId xmlns:p14="http://schemas.microsoft.com/office/powerpoint/2010/main" val="292934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67CAF1-0199-5283-68CD-7FA683A146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Impostor scores by country</a:t>
            </a:r>
          </a:p>
        </p:txBody>
      </p:sp>
      <p:pic>
        <p:nvPicPr>
          <p:cNvPr id="4" name="Platshållare för innehåll 3">
            <a:extLst>
              <a:ext uri="{FF2B5EF4-FFF2-40B4-BE49-F238E27FC236}">
                <a16:creationId xmlns:a16="http://schemas.microsoft.com/office/drawing/2014/main" id="{440B45F7-5448-6A20-570F-E63E93C17583}"/>
              </a:ext>
            </a:extLst>
          </p:cNvPr>
          <p:cNvPicPr>
            <a:picLocks noGrp="1" noChangeAspect="1"/>
          </p:cNvPicPr>
          <p:nvPr>
            <p:ph idx="1"/>
          </p:nvPr>
        </p:nvPicPr>
        <p:blipFill>
          <a:blip r:embed="rId3"/>
          <a:stretch>
            <a:fillRect/>
          </a:stretch>
        </p:blipFill>
        <p:spPr>
          <a:xfrm>
            <a:off x="4216526" y="185110"/>
            <a:ext cx="8088351" cy="6672890"/>
          </a:xfrm>
          <a:prstGeom prst="rect">
            <a:avLst/>
          </a:prstGeom>
        </p:spPr>
      </p:pic>
    </p:spTree>
    <p:extLst>
      <p:ext uri="{BB962C8B-B14F-4D97-AF65-F5344CB8AC3E}">
        <p14:creationId xmlns:p14="http://schemas.microsoft.com/office/powerpoint/2010/main" val="425422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995E8B-DB3C-4E23-9186-1613402BF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21E7C5-2080-4549-97AA-9A6688257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8454601-8C5B-41C4-8012-BF42AE4E16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7DC402C5-77D9-4E58-85B2-94FDC4305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68ED91-A5B1-47B2-93BF-9A7136A89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7D0AA1-7663-4AEB-906F-8C1983487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B5082-766B-4B9B-95AE-8345369B6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EA71F2-5221-4164-8741-7AFF97E22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3567A6-853B-47EF-8846-22A1C0468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7957B04-C024-4B5F-B7C3-20FAE3F1D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FBFCE4-B693-49EB-9CE1-4420332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FC4225-9683-4D55-8686-FCDDB8BCBF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6" name="Straight Connector 25">
              <a:extLst>
                <a:ext uri="{FF2B5EF4-FFF2-40B4-BE49-F238E27FC236}">
                  <a16:creationId xmlns:a16="http://schemas.microsoft.com/office/drawing/2014/main" id="{23CC42CD-CAE0-4CF0-B118-067FD44A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3ED46F-B155-4F61-89A2-9811AA0F3B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3B7973-20C3-4DB8-B3E0-064793F7A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30D744-3746-48BB-92A0-20B891DE8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latshållare för innehåll 3">
            <a:extLst>
              <a:ext uri="{FF2B5EF4-FFF2-40B4-BE49-F238E27FC236}">
                <a16:creationId xmlns:a16="http://schemas.microsoft.com/office/drawing/2014/main" id="{266645BB-93F0-4C5E-4F4F-17A78DB8CBCE}"/>
              </a:ext>
            </a:extLst>
          </p:cNvPr>
          <p:cNvPicPr>
            <a:picLocks noGrp="1" noChangeAspect="1"/>
          </p:cNvPicPr>
          <p:nvPr>
            <p:ph idx="1"/>
          </p:nvPr>
        </p:nvPicPr>
        <p:blipFill>
          <a:blip r:embed="rId3"/>
          <a:srcRect l="136" r="-1" b="-1"/>
          <a:stretch/>
        </p:blipFill>
        <p:spPr>
          <a:xfrm>
            <a:off x="746190" y="491900"/>
            <a:ext cx="10721907" cy="5663518"/>
          </a:xfrm>
          <a:prstGeom prst="rect">
            <a:avLst/>
          </a:prstGeom>
        </p:spPr>
      </p:pic>
      <p:grpSp>
        <p:nvGrpSpPr>
          <p:cNvPr id="31" name="Group 30">
            <a:extLst>
              <a:ext uri="{FF2B5EF4-FFF2-40B4-BE49-F238E27FC236}">
                <a16:creationId xmlns:a16="http://schemas.microsoft.com/office/drawing/2014/main" id="{2993EE7D-6C2F-43A3-9C60-0C79DB9E52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88843" y="626533"/>
            <a:ext cx="304800" cy="429768"/>
            <a:chOff x="215328" y="-46937"/>
            <a:chExt cx="304800" cy="2773841"/>
          </a:xfrm>
        </p:grpSpPr>
        <p:cxnSp>
          <p:nvCxnSpPr>
            <p:cNvPr id="32" name="Straight Connector 31">
              <a:extLst>
                <a:ext uri="{FF2B5EF4-FFF2-40B4-BE49-F238E27FC236}">
                  <a16:creationId xmlns:a16="http://schemas.microsoft.com/office/drawing/2014/main" id="{4F4095D5-6DE8-4CF4-8418-1C6822E16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D50F6-3A5C-4547-BD23-ACBD8E391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12E168-78F1-4E05-A8A5-65F2BAF596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15E977-7B29-4DD8-9B9E-C63D97DF30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8314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5909</TotalTime>
  <Words>575</Words>
  <Application>Microsoft Macintosh PowerPoint</Application>
  <PresentationFormat>Bredbild</PresentationFormat>
  <Paragraphs>76</Paragraphs>
  <Slides>22</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Aptos</vt:lpstr>
      <vt:lpstr>Aptos Display</vt:lpstr>
      <vt:lpstr>Arial</vt:lpstr>
      <vt:lpstr>Helvetica</vt:lpstr>
      <vt:lpstr>Office-tema</vt:lpstr>
      <vt:lpstr>A Study of Sales Impact Factors in Sweden, Finland and Spain 10th of February at 15.00 </vt:lpstr>
      <vt:lpstr>AN OPPORTUNITY TO GROWTH</vt:lpstr>
      <vt:lpstr>The different research areas covered</vt:lpstr>
      <vt:lpstr>Scores Pre &amp; Post Covid</vt:lpstr>
      <vt:lpstr>Scores Pre  &amp; Post Covid</vt:lpstr>
      <vt:lpstr>SCR by Country</vt:lpstr>
      <vt:lpstr>Most prevalent form of SCR by country</vt:lpstr>
      <vt:lpstr>Impostor scores by country</vt:lpstr>
      <vt:lpstr>PowerPoint-presentation</vt:lpstr>
      <vt:lpstr>SCR Brake score by country</vt:lpstr>
      <vt:lpstr>Impostor Scores by country</vt:lpstr>
      <vt:lpstr>Motivation &amp; Goal level by country</vt:lpstr>
      <vt:lpstr>Motivation by country</vt:lpstr>
      <vt:lpstr>Goal Level by Country</vt:lpstr>
      <vt:lpstr>Type of Sales Compensation</vt:lpstr>
      <vt:lpstr>Concerns about a Sales Career</vt:lpstr>
      <vt:lpstr>Generating New Business Versus  managing current business</vt:lpstr>
      <vt:lpstr>Differences in brake score if generating or supporting business</vt:lpstr>
      <vt:lpstr>Salespeople “Who do not talk to others</vt:lpstr>
      <vt:lpstr>Salespeople “Who do not talk to others”</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Christer B. Jansson</dc:creator>
  <cp:lastModifiedBy>Christer B. Jansson</cp:lastModifiedBy>
  <cp:revision>5</cp:revision>
  <dcterms:created xsi:type="dcterms:W3CDTF">2025-01-13T13:24:00Z</dcterms:created>
  <dcterms:modified xsi:type="dcterms:W3CDTF">2025-02-10T14:33:19Z</dcterms:modified>
</cp:coreProperties>
</file>